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sldIdLst>
    <p:sldId id="265" r:id="rId2"/>
    <p:sldId id="294" r:id="rId3"/>
    <p:sldId id="296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29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24" autoAdjust="0"/>
  </p:normalViewPr>
  <p:slideViewPr>
    <p:cSldViewPr>
      <p:cViewPr varScale="1">
        <p:scale>
          <a:sx n="71" d="100"/>
          <a:sy n="71" d="100"/>
        </p:scale>
        <p:origin x="143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ooksite.ru/fulltext/1/001/008/011/955.ht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2%D1%80%D0%B0%D0%BD%D1%81%D0%BF%D0%BE%D1%80%D1%82%D0%BD%D0%BE%D0%B5_%D1%81%D1%80%D0%B5%D0%B4%D1%81%D1%82%D0%B2%D0%BE" TargetMode="External"/><Relationship Id="rId2" Type="http://schemas.openxmlformats.org/officeDocument/2006/relationships/hyperlink" Target="https://ru.wikipedia.org/wiki/%D0%9C%D0%B0%D1%80%D1%88%D1%80%D1%83%D1%82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u.wikipedia.org/wiki/%D0%9F%D0%B0%D1%81%D1%81%D0%B0%D0%B6%D0%B8%D1%80" TargetMode="External"/><Relationship Id="rId4" Type="http://schemas.openxmlformats.org/officeDocument/2006/relationships/hyperlink" Target="https://ru.wikipedia.org/wiki/%D0%9E%D0%BF%D0%BB%D0%B0%D1%82%D0%B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0%D0%B8%D0%BA%D1%88%D0%B0" TargetMode="External"/><Relationship Id="rId2" Type="http://schemas.openxmlformats.org/officeDocument/2006/relationships/hyperlink" Target="https://ru.wikipedia.org/wiki/%D0%A2%D0%B0%D0%BA%D1%81%D0%B8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8%D0%BA%D0%BE%D0%BB%D1%8C%D0%BD%D1%8B%D0%B9_%D0%B0%D0%B2%D1%82%D0%BE%D0%B1%D1%83%D1%81" TargetMode="External"/><Relationship Id="rId2" Type="http://schemas.openxmlformats.org/officeDocument/2006/relationships/hyperlink" Target="https://ru.wikipedia.org/wiki/%D0%A2%D1%80%D0%B0%D0%BD%D1%81%D0%BF%D0%BE%D1%80%D1%82%D0%BD%D1%8B%D0%B9_%D1%8D%D1%88%D0%B5%D0%BB%D0%BE%D0%B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1%D1%83%D0%B4%D0%BD%D0%BE" TargetMode="External"/><Relationship Id="rId5" Type="http://schemas.openxmlformats.org/officeDocument/2006/relationships/hyperlink" Target="https://ru.wikipedia.org/wiki/%D0%AD%D0%BA%D1%81%D0%BA%D1%83%D1%80%D1%81%D0%B8%D1%8F" TargetMode="External"/><Relationship Id="rId4" Type="http://schemas.openxmlformats.org/officeDocument/2006/relationships/hyperlink" Target="https://ru.wikipedia.org/w/index.php?title=%D0%A1%D0%BB%D1%83%D0%B6%D0%B5%D0%B1%D0%BD%D1%8B%D0%B9_%D1%82%D1%80%D0%B0%D0%BD%D1%81%D0%BF%D0%BE%D1%80%D1%82&amp;action=edit&amp;redlink=1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93%D0%BE%D1%80%D0%BE%D0%B4%D1%81%D0%BA%D0%BE%D0%B9_%D1%82%D1%80%D0%B0%D0%BD%D1%81%D0%BF%D0%BE%D1%80%D1%82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3%D0%B8%D1%80%D0%BE%D0%B1%D1%83%D1%81" TargetMode="External"/><Relationship Id="rId3" Type="http://schemas.openxmlformats.org/officeDocument/2006/relationships/hyperlink" Target="https://ru.wikipedia.org/wiki/%D0%9A%D0%B0%D1%82%D0%B5%D1%80" TargetMode="External"/><Relationship Id="rId7" Type="http://schemas.openxmlformats.org/officeDocument/2006/relationships/hyperlink" Target="https://ru.wikipedia.org/wiki/%D0%AD%D0%BB%D0%B5%D0%BA%D1%82%D1%80%D0%BE%D0%B1%D1%83%D1%81" TargetMode="External"/><Relationship Id="rId2" Type="http://schemas.openxmlformats.org/officeDocument/2006/relationships/hyperlink" Target="https://ru.wikipedia.org/wiki/%D0%93%D1%83%D0%B6%D0%B5%D0%B2%D0%BE%D0%B9_%D1%82%D1%80%D0%B0%D0%BD%D1%81%D0%BF%D0%BE%D1%80%D1%8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0%D0%B2%D1%82%D0%BE%D0%B1%D1%83%D1%81" TargetMode="External"/><Relationship Id="rId5" Type="http://schemas.openxmlformats.org/officeDocument/2006/relationships/hyperlink" Target="https://ru.wikipedia.org/wiki/%D0%A0%D0%B5%D1%87%D0%BD%D0%BE%D0%B9_%D1%82%D1%80%D0%B0%D0%BC%D0%B2%D0%B0%D0%B9" TargetMode="External"/><Relationship Id="rId4" Type="http://schemas.openxmlformats.org/officeDocument/2006/relationships/hyperlink" Target="https://ru.wikipedia.org/wiki/%D0%9F%D0%B0%D1%80%D0%BE%D0%BC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4%D1%83%D0%BE%D0%B1%D1%83%D1%81" TargetMode="External"/><Relationship Id="rId2" Type="http://schemas.openxmlformats.org/officeDocument/2006/relationships/hyperlink" Target="https://ru.wikipedia.org/wiki/%D0%A2%D1%80%D0%BE%D0%BB%D0%BB%D0%B5%D0%B9%D0%B1%D1%83%D1%81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u.wikipedia.org/wiki/%D0%9F%D0%BE%D0%B5%D0%B7%D0%B4" TargetMode="External"/><Relationship Id="rId4" Type="http://schemas.openxmlformats.org/officeDocument/2006/relationships/hyperlink" Target="https://ru.wikipedia.org/wiki/%D0%9C%D0%B5%D1%82%D1%80%D0%BE%D0%BF%D0%BE%D0%BB%D0%B8%D1%82%D0%B5%D0%BD_%D0%BD%D0%B0_%D1%88%D0%B8%D0%BD%D0%BD%D0%BE%D0%BC_%D1%85%D0%BE%D0%B4%D1%83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0%D0%B2%D1%82%D0%BE%D0%B1%D1%83%D1%81" TargetMode="External"/><Relationship Id="rId2" Type="http://schemas.openxmlformats.org/officeDocument/2006/relationships/hyperlink" Target="https://ru.wikipedia.org/wiki/%D0%A8%D0%BA%D0%BE%D0%BB%D1%8C%D0%BD%D1%8B%D0%B9_%D0%B0%D0%B2%D1%82%D0%BE%D0%B1%D1%83%D1%8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D%D1%81%D0%BA%D0%B0%D0%BB%D0%B0%D1%82%D0%BE%D1%80" TargetMode="External"/><Relationship Id="rId5" Type="http://schemas.openxmlformats.org/officeDocument/2006/relationships/hyperlink" Target="https://ru.wikipedia.org/wiki/%D0%9B%D0%B8%D1%84%D1%82" TargetMode="External"/><Relationship Id="rId4" Type="http://schemas.openxmlformats.org/officeDocument/2006/relationships/hyperlink" Target="https://ru.wikipedia.org/wiki/%D0%A2%D1%80%D0%B0%D0%BD%D1%81%D0%BF%D0%BE%D1%80%D1%82%D0%BD%D1%8B%D0%B9_%D1%8D%D1%88%D0%B5%D0%BB%D0%BE%D0%BD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124744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	</a:t>
            </a:r>
            <a:r>
              <a:rPr lang="ru-RU" b="1" dirty="0"/>
              <a:t>Основы проектирования городских дорог и улиц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Тема </a:t>
            </a:r>
            <a:r>
              <a:rPr lang="ru-RU" sz="4800" dirty="0"/>
              <a:t>1. Лекция </a:t>
            </a:r>
            <a:r>
              <a:rPr lang="ru-RU" sz="4800" dirty="0" smtClean="0"/>
              <a:t>2 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dirty="0"/>
              <a:t>Городской транспорт и его виды. Генеральный план города.</a:t>
            </a:r>
            <a:r>
              <a:rPr lang="ru-RU" dirty="0" smtClean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692696"/>
            <a:ext cx="7416824" cy="1280890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/>
              <a:t>Городской транспорт,</a:t>
            </a:r>
            <a:r>
              <a:rPr lang="ru-RU" sz="2800" dirty="0"/>
              <a:t> комплекс различных видов транспорта, осуществляющих перевозку населения и грузов на территории города и ближайшей пригородной зоны, а также выполняющих работы, связанные с благоустройством города. При наличии в системе города городов-спутников и зон массового отдыха, удалённых от жилых массивов и промышленных районов, Г. т. обслуживает всю агломерацию. Г. т. является важной отраслью </a:t>
            </a:r>
            <a:r>
              <a:rPr lang="ru-RU" sz="2800" i="1" u="sng" dirty="0">
                <a:hlinkClick r:id="rId2"/>
              </a:rPr>
              <a:t>городского хозяйства</a:t>
            </a:r>
            <a:r>
              <a:rPr lang="ru-RU" sz="2800" dirty="0"/>
              <a:t>.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578960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03648" y="764704"/>
            <a:ext cx="698477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Общественный (коммунальный) транспорт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 — разновидность 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пассажирского транспорта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 как отрасли, предоставляющей услуги по перевозке людей по 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hlinkClick r:id="rId2" tooltip="Маршрут"/>
              </a:rPr>
              <a:t>маршрутам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, которые перевозчик заранее устанавливает, доводя до общего сведения способ доставки (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hlinkClick r:id="rId3" tooltip="Транспортное средство"/>
              </a:rPr>
              <a:t>транспортное средство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), размер и форму 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hlinkClick r:id="rId4" tooltip="Оплата"/>
              </a:rPr>
              <a:t>оплаты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, гарантируя регулярность (повторяемость движения по завершении производственного цикла перевозки), а также неизменяемость маршрута по требованию 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hlinkClick r:id="rId5" tooltip="Пассажир"/>
              </a:rPr>
              <a:t>пассажиров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ru-RU" sz="3200" b="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609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764704"/>
            <a:ext cx="820891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	Отличие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общественного транспорта от других видов и способов перевозок пассажиров: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доступность услуги по перевозке широчайшим слоям населения, без каких-либо классовых, профессиональных и других ограничений социального типа, на основании одного только требования, выполняемого перевозчиком при наличии посадочных мест на единственном условии оплаты этой услуги по установленным тарифам.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возвратный характер перемещения, его регулярная и интенсивная повторяемость для большинства пассажиров соответствующего маршрута на протяжении длительного времени.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отсутствие институциональных посредников в приобретении услуги по перевозке (индивидуальный и прямой характер акта покупки проездных документов)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обязательное участие местных властей в регулировании этим сектором, координации и надзора за деятельностью перевозчиков — исполнителей услуги по перевозке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достаточная вместимость транспортного средства (массовость услуги), предполагающая возможность совместного его использования одновременно двум и более независимым друг от друга пассажирам (этот критерий исключает поездки на извозчиках, 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hlinkClick r:id="rId2" tooltip="Такси"/>
              </a:rPr>
              <a:t>такси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 и 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hlinkClick r:id="rId3" tooltip="Рикша"/>
              </a:rPr>
              <a:t>рикшах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).</a:t>
            </a:r>
          </a:p>
          <a:p>
            <a:endParaRPr lang="ru-RU" sz="2400" b="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755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0154" y="404664"/>
            <a:ext cx="882047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На практике, при рассмотрении работы общественного транспорта с позиции той или иной разновидности транспортных средств (автобусы, троллейбусы, трамваи, метро, паромы, суда и пр.) в числе их пассажиров часто оказывается известная доля туристов, совершающих поездки сверх программы оплаченного ими тура, а также военных и других категорий граждан, поездки которых являются бесплатными в силу местных законов. Тем не менее, маршрутный автобус не теряет своей принадлежности к общественному транспорту даже, если в какой-то момент он окажется на 100 % заполнен солдатами, едущими в баню под командой прапорщика. Верно и обратное: автобус, принадлежащий воинской части, не становится общественным транспортом только в силу разрешения собственника на посадку в него гражданских лиц.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Воинские 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hlinkClick r:id="rId2" tooltip="Транспортный эшелон"/>
              </a:rPr>
              <a:t>эшелоны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, 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hlinkClick r:id="rId3" tooltip="Школьный автобус"/>
              </a:rPr>
              <a:t>школьные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 и 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hlinkClick r:id="rId4" tooltip="Служебный транспорт (страница отсутствует)"/>
              </a:rPr>
              <a:t>служебные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 автобусы, внутризаводской транспорт и городские «развозки» предприятий и организаций, «подвозки» покупателей супермаркетов и т. п. не относятся к общественному транспорту по причине целевого назначения. 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hlinkClick r:id="rId5" tooltip="Экскурсия"/>
              </a:rPr>
              <a:t>Экскурсионные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 автобусы, прогулочные 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hlinkClick r:id="rId6" tooltip="Судно"/>
              </a:rPr>
              <a:t>суда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 и круизные паромы не относятся к общественному транспорту в силу разового характера их использования отдельными пассажирами (критерий регулярной и интенсивной повторяемости рейса для основной массы пассажиров).</a:t>
            </a:r>
          </a:p>
        </p:txBody>
      </p:sp>
    </p:spTree>
    <p:extLst>
      <p:ext uri="{BB962C8B-B14F-4D97-AF65-F5344CB8AC3E}">
        <p14:creationId xmlns:p14="http://schemas.microsoft.com/office/powerpoint/2010/main" val="111140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836712"/>
            <a:ext cx="718254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Все виды традиционного 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hlinkClick r:id="rId2" tooltip="Городской транспорт"/>
              </a:rPr>
              <a:t>городского транспорта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 (метро, рельсовый и речной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трамвай,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троллейбус, автобус, паромные и аналогичные им перевозы) относятся к общественному транспорту, независимо от того, что местные власти могут практиковать льготный и бесплатный проезд для отдельных категорий пассажиров. На границе терминов здесь оказываются электрички, выполняющие все функции городского транспорта при суточных «маятниковых миграциях» рабочей силы между крупным городом и периферией ареала его трудовых ресурсов, в который могут попадать и другие города со своим местным общественным транспортом.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719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412776"/>
            <a:ext cx="856895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Транспортные средства, используемые в общественном транспорте: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hlinkClick r:id="rId2" tooltip="Гужевой транспорт"/>
              </a:rPr>
              <a:t>Гужевые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 безрельсовые повозки (дилижанс, пролётка, почтовая карета, карета, кэб)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Водные маршрутные перевозки (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hlinkClick r:id="rId3" tooltip="Катер"/>
              </a:rPr>
              <a:t>Катера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, 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hlinkClick r:id="rId4" tooltip="Паром"/>
              </a:rPr>
              <a:t>Паромы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, "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hlinkClick r:id="rId5" tooltip="Речной трамвай"/>
              </a:rPr>
              <a:t>Речные трамвайчики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" т.д.)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Автобусы, в том числе: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hlinkClick r:id="rId6" tooltip="Автобус"/>
              </a:rPr>
              <a:t>Обычный автобус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 — оснащён двигателем внутреннего сгорания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hlinkClick r:id="rId7" tooltip="Электробус"/>
              </a:rPr>
              <a:t>Электробус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 — оснащён электрическим двигателем, с питанием от аккумуляторных батарей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hlinkClick r:id="rId8" tooltip="Гиробус"/>
              </a:rPr>
              <a:t>Гиробус/Жиробус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 — похож на электробус, но энергия сохраняется в движущемся маховике, на стоянке раскручиваемым встроенным двигателем. В настоящее время нет сведений о работе на маршрутах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.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306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91680" y="836712"/>
            <a:ext cx="660648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hlinkClick r:id="rId2" tooltip="Троллейбус"/>
              </a:rPr>
              <a:t>Троллейбус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 — оснащён электрическим двигателем с постоянным питанием от контактной сети. В Западной Европе считается подвидом автобуса.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hlinkClick r:id="rId3" tooltip="Дуобус"/>
              </a:rPr>
              <a:t>Дуобус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 — обычный автобус + троллейбус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hlinkClick r:id="rId4" tooltip="Метрополитен на шинном ходу"/>
              </a:rPr>
              <a:t>Поезда на шинном ходу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 (например, в Парижском метрополитене) — несмотря на сходство с автобусом, эти транспортные средства являются поездами по причине нестандартного габарита и жёстко установленного пути следования по желобам.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hlinkClick r:id="rId5" tooltip="Поезд"/>
              </a:rPr>
              <a:t>Поезда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 (вагоны с локомотивом либо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моторвагонные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, также разные промежуточные формы (например локомотив с моторными и обычными вагонами)). К поездам также юридически относятся автомобили на железнодорожном ходу (в России таковые не используются в качестве общественного транспорта). Также фактически поездами являются трамваи и фуникулёры, однако в России юридически ими не являются, поэтому будут рассмотрены в отдельных абзацах). Поезда различаются друг от друга сильно, самые важные параметры: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796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5656" y="908720"/>
            <a:ext cx="748883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Общим признаком всех видов общественного транспорта является то, что пользователи его перемещаются в транспортных средствах, им не принадлежащих (за исключением случаев поездок на собственном транспортном средстве в качестве обычного пассажира). Однако обратное неверно. В категорию общественного транспорта не попадают, например, 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hlinkClick r:id="rId2" tooltip="Школьный автобус"/>
              </a:rPr>
              <a:t>школьные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 и служебные 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hlinkClick r:id="rId3" tooltip="Автобус"/>
              </a:rPr>
              <a:t>автобусы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, внутренний транспорт крупных предприятий и организаций, 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hlinkClick r:id="rId4" tooltip="Транспортный эшелон"/>
              </a:rPr>
              <a:t>воинские эшелоны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 и т. п., так как они официально не доступны широкой публике и не востребованы ею. 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hlinkClick r:id="rId5" tooltip="Лифт"/>
              </a:rPr>
              <a:t>Лифты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 и 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hlinkClick r:id="rId6" tooltip="Эскалатор"/>
              </a:rPr>
              <a:t>эскалаторы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 в зданиях и домах обычно не относят к общественному транспорту из-за узости предназначения (перевозка людей в пределах здания или дома).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000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16632"/>
            <a:ext cx="786701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СПИСОК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ЛИТЕРАТУРЫ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 Косцов А.В., Бахирев И.А., Боровик Е.Н.,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Мартяхин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Д.С., Транспортная планировка городов. Учебное пособие. А-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Проджект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. М.; 2017, -300с.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Шукуров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И.С., Луняков И.Р., Халилов И.Р., Курсовое и дипломное проектирование по градостроительству. Учебное пособие. Издательство Ассоциации строительных вузов. М.; 2015, -328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Овечкин Е.В.,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Фишельсон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М.С. Городской транспорт. М.; 2013. – 245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Градостроительство. Планировка и застройка городских и сельских поселений СНиП РК 3.01-01-2008, Астана,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2008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Гуревич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 др. Справочник проектировщика городских дорог. М.,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. 1968.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Гохман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В.А. и др. Пересечение и примыкание автомобильных дорог: М., высшая школа, 1989. - 319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Меркулов Е.А. Городские дороги. Учебник для вузов. М., «Высшая школа», 1973.- 456с.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Меркулов Е.А. и др. Примеры проектирования дорог и сетей пассажирского транспорта в городах. М., «Высшая школа», 1962. – 265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Милашечкин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А.А. и др. Узлы автомобильных дорог. М., «Транспорт», 1966. – 366с.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Меркулов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Е.А. и др. Сборник конструкций городских дорог. М.,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, 1967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.–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186 с.</a:t>
            </a: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Озеленение населенных мест: Справочник /Ерохин Г.П. и др., М., «Высшая школа», 1974. – 123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Орнатский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Н.П. Проектирование городских скоростных дорог. М., «Высшая школа», 1974.- 123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Информационно	–	аналитический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журнал «Автомобильные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	дороги»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ЗАО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«Издательство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«Дороги», Москва, комитет по печати РФ, ежемесячник.»</a:t>
            </a:r>
          </a:p>
        </p:txBody>
      </p:sp>
    </p:spTree>
    <p:extLst>
      <p:ext uri="{BB962C8B-B14F-4D97-AF65-F5344CB8AC3E}">
        <p14:creationId xmlns:p14="http://schemas.microsoft.com/office/powerpoint/2010/main" val="8180745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2053</TotalTime>
  <Words>164</Words>
  <Application>Microsoft Office PowerPoint</Application>
  <PresentationFormat>Экран (4:3)</PresentationFormat>
  <Paragraphs>38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Century Gothic</vt:lpstr>
      <vt:lpstr>Wingdings 3</vt:lpstr>
      <vt:lpstr>Легкий дым</vt:lpstr>
      <vt:lpstr> Основы проектирования городских дорог и улиц</vt:lpstr>
      <vt:lpstr>Тема 1. Лекция 2  Городской транспорт и его виды. Генеральный план города.  </vt:lpstr>
      <vt:lpstr>Городской транспорт, комплекс различных видов транспорта, осуществляющих перевозку населения и грузов на территории города и ближайшей пригородной зоны, а также выполняющих работы, связанные с благоустройством города. При наличии в системе города городов-спутников и зон массового отдыха, удалённых от жилых массивов и промышленных районов, Г. т. обслуживает всю агломерацию. Г. т. является важной отраслью городского хозяйства.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Asus</cp:lastModifiedBy>
  <cp:revision>82</cp:revision>
  <dcterms:created xsi:type="dcterms:W3CDTF">2014-09-03T06:40:38Z</dcterms:created>
  <dcterms:modified xsi:type="dcterms:W3CDTF">2021-11-30T04:16:27Z</dcterms:modified>
</cp:coreProperties>
</file>